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75" r:id="rId3"/>
    <p:sldId id="257" r:id="rId4"/>
    <p:sldId id="258" r:id="rId5"/>
    <p:sldId id="276" r:id="rId6"/>
    <p:sldId id="277" r:id="rId7"/>
    <p:sldId id="259" r:id="rId8"/>
    <p:sldId id="260" r:id="rId9"/>
    <p:sldId id="261" r:id="rId10"/>
    <p:sldId id="281" r:id="rId11"/>
    <p:sldId id="262" r:id="rId12"/>
    <p:sldId id="265" r:id="rId13"/>
    <p:sldId id="266" r:id="rId14"/>
    <p:sldId id="282" r:id="rId15"/>
    <p:sldId id="267" r:id="rId16"/>
    <p:sldId id="268" r:id="rId17"/>
    <p:sldId id="269" r:id="rId18"/>
    <p:sldId id="270" r:id="rId19"/>
    <p:sldId id="271" r:id="rId20"/>
    <p:sldId id="283" r:id="rId21"/>
    <p:sldId id="284" r:id="rId22"/>
    <p:sldId id="272" r:id="rId23"/>
  </p:sldIdLst>
  <p:sldSz cx="9144000" cy="5143500" type="screen16x9"/>
  <p:notesSz cx="6858000" cy="9144000"/>
  <p:embeddedFontLs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Tahoma" pitchFamily="34" charset="0"/>
      <p:regular r:id="rId29"/>
      <p:bold r:id="rId30"/>
    </p:embeddedFont>
    <p:embeddedFont>
      <p:font typeface="Impact" pitchFamily="3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19" autoAdjust="0"/>
  </p:normalViewPr>
  <p:slideViewPr>
    <p:cSldViewPr snapToGrid="0">
      <p:cViewPr varScale="1">
        <p:scale>
          <a:sx n="90" d="100"/>
          <a:sy n="90" d="100"/>
        </p:scale>
        <p:origin x="-81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363506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5d0f27741_2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5d0f27741_2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5f328e3f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5f328e3fc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5d0f27741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5d0f27741_2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5d0f27741_2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5d0f27741_2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5d0f27741_2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5d0f27741_2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5d0f27741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5d0f27741_2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5d0f27741_2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5d0f27741_2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5f328e3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45f328e3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5f328e3f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5f328e3f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5f328e3f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45f328e3f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5d0f27741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5d0f27741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5d0f27741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5d0f27741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45f328e3f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45f328e3f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5d0f27741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5d0f27741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5d0f27741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5d0f27741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5d0f27741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5d0f27741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5d0f27741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5d0f27741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5d0f27741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5d0f27741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5d0f27741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5d0f27741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5d0f27741_2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5d0f27741_2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0" y="1700894"/>
            <a:ext cx="4191000" cy="3442608"/>
            <a:chOff x="-1" y="1600199"/>
            <a:chExt cx="4501019" cy="5257801"/>
          </a:xfrm>
        </p:grpSpPr>
        <p:sp>
          <p:nvSpPr>
            <p:cNvPr id="39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498" cy="251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8"/>
            <p:cNvSpPr>
              <a:spLocks/>
            </p:cNvSpPr>
            <p:nvPr userDrawn="1"/>
          </p:nvSpPr>
          <p:spPr bwMode="auto">
            <a:xfrm>
              <a:off x="-1" y="3581398"/>
              <a:ext cx="1600200" cy="3276599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9"/>
            <p:cNvSpPr>
              <a:spLocks/>
            </p:cNvSpPr>
            <p:nvPr userDrawn="1"/>
          </p:nvSpPr>
          <p:spPr bwMode="auto">
            <a:xfrm>
              <a:off x="0" y="2438399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10"/>
            <p:cNvSpPr>
              <a:spLocks/>
            </p:cNvSpPr>
            <p:nvPr userDrawn="1"/>
          </p:nvSpPr>
          <p:spPr bwMode="auto">
            <a:xfrm>
              <a:off x="1224419" y="3886199"/>
              <a:ext cx="3276599" cy="2971800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11"/>
            <p:cNvSpPr>
              <a:spLocks/>
            </p:cNvSpPr>
            <p:nvPr userDrawn="1"/>
          </p:nvSpPr>
          <p:spPr bwMode="auto">
            <a:xfrm>
              <a:off x="876758" y="3994150"/>
              <a:ext cx="1719262" cy="2863850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Freeform 46"/>
          <p:cNvSpPr>
            <a:spLocks/>
          </p:cNvSpPr>
          <p:nvPr userDrawn="1"/>
        </p:nvSpPr>
        <p:spPr bwMode="auto">
          <a:xfrm>
            <a:off x="7543801" y="0"/>
            <a:ext cx="1600201" cy="1657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>
            <a:off x="3733800" y="4286250"/>
            <a:ext cx="5029200" cy="5715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90600" y="748852"/>
            <a:ext cx="6858000" cy="707886"/>
          </a:xfrm>
        </p:spPr>
        <p:txBody>
          <a:bodyPr wrap="square"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90600" y="1425402"/>
            <a:ext cx="6858000" cy="461665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7326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8272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5367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6881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631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01218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85473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95290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15201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71725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7242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F6F1548-A370-498C-A14B-E715C2319CD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4/8/2020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" y="0"/>
            <a:ext cx="9144001" cy="51435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kern="1200">
                <a:solidFill>
                  <a:prstClr val="white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0" y="0"/>
              <a:ext cx="1600201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0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C238F03A-58E1-4ECA-9024-348A9A81A53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2141319"/>
            <a:ext cx="3581400" cy="3002182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7500" cy="2514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80432"/>
              <a:ext cx="3184026" cy="6519672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1787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2664" y="5586916"/>
              <a:ext cx="6519672" cy="5913188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002" y="5801712"/>
              <a:ext cx="3420932" cy="569839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7568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anuka Extra kuracja dla skóry zniszczone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718" y="1494438"/>
            <a:ext cx="4520565" cy="25403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311700" y="476111"/>
            <a:ext cx="8520600" cy="12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pl-PL" sz="50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Właściwa masa </a:t>
            </a:r>
            <a:r>
              <a:rPr lang="pl-PL" sz="50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ciała</a:t>
            </a:r>
            <a:endParaRPr sz="5000" b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medios caseros simples para Control de gestión/obesidad peso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77" y="2964812"/>
            <a:ext cx="3149600" cy="2098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Google Shape;162;p18"/>
          <p:cNvSpPr txBox="1">
            <a:spLocks noGrp="1"/>
          </p:cNvSpPr>
          <p:nvPr>
            <p:ph type="body" idx="1"/>
          </p:nvPr>
        </p:nvSpPr>
        <p:spPr>
          <a:xfrm>
            <a:off x="326344" y="296462"/>
            <a:ext cx="8079101" cy="32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Aft>
                <a:spcPts val="0"/>
              </a:spcAft>
              <a:buNone/>
            </a:pPr>
            <a:r>
              <a:rPr lang="pl" b="1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Rodzaje otyłości można podzielić w zależności od rozmieszczenia tkanki tłuszczowej:</a:t>
            </a:r>
            <a:endParaRPr lang="pl" sz="1000" b="1" dirty="0">
              <a:solidFill>
                <a:srgbClr val="00206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Aft>
                <a:spcPts val="0"/>
              </a:spcAft>
              <a:buNone/>
            </a:pPr>
            <a:endParaRPr sz="1000" b="1" dirty="0" smtClean="0">
              <a:solidFill>
                <a:srgbClr val="00206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457200" lvl="0" indent="-292100" algn="l" rtl="0">
              <a:lnSpc>
                <a:spcPct val="120000"/>
              </a:lnSpc>
              <a:spcAft>
                <a:spcPts val="0"/>
              </a:spcAft>
              <a:buClr>
                <a:srgbClr val="1D1D1D"/>
              </a:buClr>
              <a:buSzPts val="1000"/>
              <a:buFont typeface="Calibri"/>
              <a:buChar char="●"/>
            </a:pPr>
            <a:r>
              <a:rPr lang="pl" dirty="0" smtClean="0">
                <a:solidFill>
                  <a:srgbClr val="002060"/>
                </a:solidFill>
                <a:latin typeface="+mj-lt"/>
              </a:rPr>
              <a:t>Otyłość </a:t>
            </a:r>
            <a:r>
              <a:rPr lang="pl" dirty="0">
                <a:solidFill>
                  <a:srgbClr val="002060"/>
                </a:solidFill>
                <a:latin typeface="+mj-lt"/>
              </a:rPr>
              <a:t>brzuszna (androidalna) </a:t>
            </a:r>
            <a:r>
              <a:rPr lang="pl" dirty="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pl" dirty="0">
                <a:solidFill>
                  <a:srgbClr val="002060"/>
                </a:solidFill>
                <a:latin typeface="+mj-lt"/>
              </a:rPr>
              <a:t>znana także jako typ jabłka, dotyka głównie </a:t>
            </a:r>
            <a:r>
              <a:rPr lang="pl" dirty="0" smtClean="0">
                <a:solidFill>
                  <a:srgbClr val="002060"/>
                </a:solidFill>
                <a:latin typeface="+mj-lt"/>
              </a:rPr>
              <a:t>mężczyzn.</a:t>
            </a:r>
            <a:endParaRPr dirty="0">
              <a:solidFill>
                <a:srgbClr val="002060"/>
              </a:solidFill>
              <a:latin typeface="+mj-lt"/>
            </a:endParaRPr>
          </a:p>
          <a:p>
            <a:pPr marL="457200" lvl="0" indent="-292100" algn="l" rtl="0">
              <a:lnSpc>
                <a:spcPct val="120000"/>
              </a:lnSpc>
              <a:spcAft>
                <a:spcPts val="0"/>
              </a:spcAft>
              <a:buClr>
                <a:srgbClr val="1D1D1D"/>
              </a:buClr>
              <a:buSzPts val="1000"/>
              <a:buFont typeface="Calibri"/>
              <a:buChar char="●"/>
            </a:pPr>
            <a:r>
              <a:rPr lang="pl" dirty="0">
                <a:solidFill>
                  <a:srgbClr val="002060"/>
                </a:solidFill>
                <a:latin typeface="+mj-lt"/>
              </a:rPr>
              <a:t>Otyłość pośladkowo-udowa (gynoidalna) </a:t>
            </a:r>
            <a:r>
              <a:rPr lang="pl" dirty="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pl" dirty="0">
                <a:solidFill>
                  <a:srgbClr val="002060"/>
                </a:solidFill>
                <a:latin typeface="+mj-lt"/>
              </a:rPr>
              <a:t>znana także jako typ gruszki, dotyka głównie </a:t>
            </a:r>
            <a:r>
              <a:rPr lang="pl" dirty="0" smtClean="0">
                <a:solidFill>
                  <a:srgbClr val="002060"/>
                </a:solidFill>
                <a:latin typeface="+mj-lt"/>
              </a:rPr>
              <a:t>kobiet.</a:t>
            </a:r>
            <a:endParaRPr dirty="0">
              <a:solidFill>
                <a:srgbClr val="002060"/>
              </a:solidFill>
              <a:highlight>
                <a:srgbClr val="FFFFFF"/>
              </a:highlight>
              <a:latin typeface="+mj-lt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20000"/>
              </a:lnSpc>
              <a:spcAft>
                <a:spcPts val="1600"/>
              </a:spcAft>
              <a:buNone/>
            </a:pPr>
            <a:r>
              <a:rPr lang="pl-PL" b="1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Około 1/3 Amerykanów, czyli ok. 105 mln</a:t>
            </a:r>
            <a:r>
              <a:rPr lang="pl-PL" b="1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pl-PL" b="1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/>
            </a:r>
            <a:br>
              <a:rPr lang="pl-PL" b="1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</a:br>
            <a:r>
              <a:rPr lang="pl-PL" b="1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ludzi ma nadwagę.</a:t>
            </a:r>
            <a:endParaRPr b="1" dirty="0">
              <a:solidFill>
                <a:srgbClr val="002060"/>
              </a:solidFill>
              <a:highlight>
                <a:srgbClr val="FFFFFF"/>
              </a:highlight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6883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9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376" y="555631"/>
            <a:ext cx="8469248" cy="4032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>
            <a:spLocks noGrp="1"/>
          </p:cNvSpPr>
          <p:nvPr>
            <p:ph type="body" idx="1"/>
          </p:nvPr>
        </p:nvSpPr>
        <p:spPr>
          <a:xfrm>
            <a:off x="555380" y="299283"/>
            <a:ext cx="5801458" cy="20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Aft>
                <a:spcPts val="0"/>
              </a:spcAft>
              <a:buNone/>
            </a:pPr>
            <a:r>
              <a:rPr lang="pl" sz="2200" b="1" dirty="0">
                <a:solidFill>
                  <a:srgbClr val="002060"/>
                </a:solidFill>
                <a:latin typeface="+mj-lt"/>
              </a:rPr>
              <a:t>NIEDOWAGA! (BMI poniżej </a:t>
            </a:r>
            <a:r>
              <a:rPr lang="pl" sz="2200" b="1" dirty="0" smtClean="0">
                <a:solidFill>
                  <a:srgbClr val="002060"/>
                </a:solidFill>
                <a:latin typeface="+mj-lt"/>
              </a:rPr>
              <a:t>18,5)</a:t>
            </a:r>
            <a:r>
              <a:rPr lang="pl" sz="2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pl" sz="2200" b="1" dirty="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pl" sz="22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cs typeface="Arial"/>
                <a:sym typeface="Arial"/>
              </a:rPr>
              <a:t>c</a:t>
            </a:r>
            <a: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zyli </a:t>
            </a:r>
            <a:r>
              <a:rPr lang="pl" sz="22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masa ciała </a:t>
            </a:r>
            <a: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jest niższa, </a:t>
            </a:r>
            <a:r>
              <a:rPr lang="pl" sz="22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niż </a:t>
            </a:r>
            <a: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być powinna. Sytuacja taka może być spowodowana zbyt </a:t>
            </a:r>
            <a:r>
              <a:rPr lang="pl" sz="22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intensywnym </a:t>
            </a:r>
            <a: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treningiem, wyniszczającymi </a:t>
            </a:r>
            <a:r>
              <a:rPr lang="pl" sz="22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dietami </a:t>
            </a:r>
            <a: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głodowymi, chorobą np. nadczynnością tarczycy. Postępująca </a:t>
            </a:r>
            <a:r>
              <a:rPr lang="pl" sz="22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niedowaga może przerodzić się </a:t>
            </a:r>
            <a: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w </a:t>
            </a:r>
            <a:r>
              <a:rPr lang="pl" sz="22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choroby takie jak anoreksja czy </a:t>
            </a:r>
            <a: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bulimia.Należy </a:t>
            </a:r>
            <a:r>
              <a:rPr lang="pl" sz="22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pamiętać, że podłożem tych chorób nie jest jedynie niska kaloryczność diety, ale także problemy natury psychicznej.</a:t>
            </a:r>
            <a:endParaRPr sz="2200" dirty="0">
              <a:solidFill>
                <a:srgbClr val="002060"/>
              </a:solidFill>
              <a:highlight>
                <a:srgbClr val="FFFFFF"/>
              </a:highlight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Aft>
                <a:spcPts val="1600"/>
              </a:spcAft>
              <a:buNone/>
            </a:pPr>
            <a:endParaRPr sz="22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4338" name="Picture 2" descr="Nadwaga i niedowaga a problemy z niepłodnością | zdrowieintymne.p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r="25000"/>
          <a:stretch/>
        </p:blipFill>
        <p:spPr bwMode="auto">
          <a:xfrm>
            <a:off x="6972299" y="802175"/>
            <a:ext cx="1485900" cy="3590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>
            <a:spLocks noGrp="1"/>
          </p:cNvSpPr>
          <p:nvPr>
            <p:ph type="body" idx="1"/>
          </p:nvPr>
        </p:nvSpPr>
        <p:spPr>
          <a:xfrm>
            <a:off x="351956" y="395654"/>
            <a:ext cx="8317259" cy="28487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4605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l" sz="22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Zaletą wskaźnika </a:t>
            </a:r>
            <a:r>
              <a:rPr lang="pl" sz="2200" b="1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BMI</a:t>
            </a:r>
            <a:r>
              <a:rPr lang="pl" sz="22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 jest przede wszystkim to, że możemy </a:t>
            </a:r>
            <a:r>
              <a:rPr lang="pl" sz="2200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go łatwo obliczyć</a:t>
            </a:r>
            <a:r>
              <a:rPr lang="pl" sz="22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. W Internecie jest wiele dostępnych kalkulatorów. </a:t>
            </a:r>
            <a: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Badania naukowe dowodzą</a:t>
            </a:r>
            <a:r>
              <a:rPr lang="pl" sz="22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, iż </a:t>
            </a:r>
            <a:r>
              <a:rPr lang="pl" sz="2200" b="1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BMI = 18,5 - 25 </a:t>
            </a:r>
            <a:r>
              <a:rPr lang="pl" sz="22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cechuje </a:t>
            </a:r>
            <a: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osoby, które </a:t>
            </a:r>
            <a:r>
              <a:rPr lang="pl" sz="22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najdłużej cieszą się dobrym </a:t>
            </a:r>
            <a: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zdrowiem</a:t>
            </a:r>
            <a:r>
              <a:rPr lang="pl" sz="22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i </a:t>
            </a:r>
            <a:r>
              <a:rPr lang="pl" sz="22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które </a:t>
            </a:r>
            <a: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wykazują najmniejszą zachorowal-ność na </a:t>
            </a:r>
            <a:r>
              <a:rPr lang="pl" sz="22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choroby związane </a:t>
            </a:r>
            <a: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z dietą,</a:t>
            </a:r>
            <a:r>
              <a:rPr lang="pl" sz="22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takie </a:t>
            </a:r>
            <a:r>
              <a:rPr lang="pl" sz="22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jak </a:t>
            </a:r>
            <a:r>
              <a:rPr lang="pl" sz="2200" b="1" u="sng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cukrzyca typu 2</a:t>
            </a:r>
            <a:r>
              <a:rPr lang="pl" sz="2200" b="1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pl" sz="22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lub </a:t>
            </a:r>
            <a:r>
              <a:rPr lang="pl" sz="2200" b="1" u="sng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miażdżyca</a:t>
            </a:r>
            <a: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. Tym </a:t>
            </a:r>
            <a:r>
              <a:rPr lang="pl" sz="22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samym, współczynniki </a:t>
            </a:r>
            <a: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odbiegające od </a:t>
            </a:r>
            <a:r>
              <a:rPr lang="pl" sz="22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normy są </a:t>
            </a:r>
            <a: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/>
            </a:r>
            <a:b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</a:br>
            <a: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dla </a:t>
            </a:r>
            <a:r>
              <a:rPr lang="pl" sz="22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nas cenną </a:t>
            </a:r>
            <a: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wskazówką,</a:t>
            </a:r>
            <a:r>
              <a:rPr lang="pl" sz="22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aby </a:t>
            </a:r>
            <a:r>
              <a:rPr lang="pl" sz="22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zatroszczyć się o swoje zdrowie.</a:t>
            </a:r>
            <a:endParaRPr sz="2200" dirty="0">
              <a:solidFill>
                <a:srgbClr val="002060"/>
              </a:solidFill>
              <a:highlight>
                <a:srgbClr val="FFFFFF"/>
              </a:highlight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6" name="Picture 2" descr="Fast Food Continues to Invest in Meatless Products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157" b="17036"/>
          <a:stretch/>
        </p:blipFill>
        <p:spPr bwMode="auto">
          <a:xfrm>
            <a:off x="3678783" y="3251816"/>
            <a:ext cx="5149901" cy="18213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>
            <a:spLocks noGrp="1"/>
          </p:cNvSpPr>
          <p:nvPr>
            <p:ph type="body" idx="1"/>
          </p:nvPr>
        </p:nvSpPr>
        <p:spPr>
          <a:xfrm>
            <a:off x="264033" y="1019907"/>
            <a:ext cx="8581029" cy="28487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46050" lvl="0" indent="0">
              <a:lnSpc>
                <a:spcPct val="120000"/>
              </a:lnSpc>
              <a:buNone/>
            </a:pPr>
            <a:r>
              <a:rPr lang="pl-PL" sz="2800" b="1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Dlaczego kalkulator BMI dla dzieci wygląda inaczej?</a:t>
            </a:r>
          </a:p>
          <a:p>
            <a:pPr marL="146050" lvl="0" indent="0">
              <a:lnSpc>
                <a:spcPct val="120000"/>
              </a:lnSpc>
              <a:buNone/>
            </a:pPr>
            <a:r>
              <a:rPr lang="pl-PL" sz="2200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Dzieci i nastolatkowie mają inny metabolizm niż dorośli. Dominują </a:t>
            </a:r>
            <a:r>
              <a:rPr lang="pl-PL" sz="22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/>
            </a:r>
            <a:br>
              <a:rPr lang="pl-PL" sz="22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pl-PL" sz="22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u </a:t>
            </a:r>
            <a:r>
              <a:rPr lang="pl-PL" sz="2200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nich procesy anaboliczne, dynamicznie się rozwijają i zachodzi w ich ciałach szereg przemian, które w okresie dorosłym zwalniają lub całkowicie hamują. Zmienia się wzrost, a z nim masa ciała, które są niezbędne do określenia BMI dla </a:t>
            </a:r>
            <a:r>
              <a:rPr lang="pl-PL" sz="22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dzieci. Dodatkowo </a:t>
            </a:r>
            <a:r>
              <a:rPr lang="pl-PL" sz="2200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dzieci nie rozwijają się liniowo </a:t>
            </a:r>
            <a:r>
              <a:rPr lang="pl-PL" sz="22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- </a:t>
            </a:r>
            <a:r>
              <a:rPr lang="pl-PL" sz="2200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ich wiek i płeć znacznie wpływają na obecne wartości normy. Dlatego też w ich przypadku nie powinno się stosować tradycyjnego kalkulatora BMI i kierować się normami przeznaczonymi </a:t>
            </a:r>
            <a:r>
              <a:rPr lang="pl-PL" sz="22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/>
            </a:r>
            <a:br>
              <a:rPr lang="pl-PL" sz="22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pl-PL" sz="22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dla </a:t>
            </a:r>
            <a:r>
              <a:rPr lang="pl-PL" sz="2200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osób dorosłych.</a:t>
            </a:r>
            <a:endParaRPr sz="2200" dirty="0">
              <a:solidFill>
                <a:srgbClr val="002060"/>
              </a:solidFill>
              <a:highlight>
                <a:srgbClr val="FFFFFF"/>
              </a:highlight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8847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>
            <a:spLocks noGrp="1"/>
          </p:cNvSpPr>
          <p:nvPr>
            <p:ph type="title"/>
          </p:nvPr>
        </p:nvSpPr>
        <p:spPr>
          <a:xfrm>
            <a:off x="329208" y="262934"/>
            <a:ext cx="7505700" cy="5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300" b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Siatki centylowe dla chłopców i dziewcząt</a:t>
            </a:r>
            <a:endParaRPr sz="3300" b="1" dirty="0">
              <a:solidFill>
                <a:srgbClr val="002060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4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27" y="1167897"/>
            <a:ext cx="8644346" cy="3673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>
            <a:spLocks noGrp="1"/>
          </p:cNvSpPr>
          <p:nvPr>
            <p:ph type="body" idx="1"/>
          </p:nvPr>
        </p:nvSpPr>
        <p:spPr>
          <a:xfrm>
            <a:off x="278509" y="333148"/>
            <a:ext cx="8403626" cy="29049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pl-PL" sz="2200" b="1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Siatki </a:t>
            </a:r>
            <a:r>
              <a:rPr lang="pl-PL" sz="2200" b="1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centylowe </a:t>
            </a:r>
            <a:r>
              <a:rPr lang="pl-PL" sz="2200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służą ocenie rozwoju fizycznemu dzieci i młodzieży </a:t>
            </a:r>
            <a:r>
              <a:rPr lang="pl-PL" sz="22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/>
            </a:r>
            <a:br>
              <a:rPr lang="pl-PL" sz="22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pl-PL" sz="22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w </a:t>
            </a:r>
            <a:r>
              <a:rPr lang="pl-PL" sz="2200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porównaniu do reszty dzieci tej samej płci. Na każdej siatce </a:t>
            </a:r>
            <a:r>
              <a:rPr lang="pl-PL" sz="22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centy-</a:t>
            </a:r>
            <a:r>
              <a:rPr lang="pl-PL" sz="2200" dirty="0" err="1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lowej</a:t>
            </a:r>
            <a:r>
              <a:rPr lang="pl-PL" sz="22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pl-PL" sz="2200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wykreślone są krzywe, które pokazują jaki procent populacji </a:t>
            </a:r>
            <a:r>
              <a:rPr lang="pl-PL" sz="22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/>
            </a:r>
            <a:br>
              <a:rPr lang="pl-PL" sz="22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pl-PL" sz="22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osiąga </a:t>
            </a:r>
            <a:r>
              <a:rPr lang="pl-PL" sz="2200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mniejszą lub większą wartość.</a:t>
            </a:r>
            <a:endParaRPr lang="pl" sz="2200" dirty="0" smtClean="0">
              <a:solidFill>
                <a:srgbClr val="00206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Aft>
                <a:spcPts val="0"/>
              </a:spcAft>
              <a:buNone/>
            </a:pPr>
            <a:r>
              <a:rPr lang="pl" sz="1000" b="1" u="sng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/>
            </a:r>
            <a:br>
              <a:rPr lang="pl" sz="1000" b="1" u="sng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pl" b="1" u="sng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Interpretacja wyników:</a:t>
            </a:r>
            <a:endParaRPr b="1" u="sng" dirty="0">
              <a:solidFill>
                <a:srgbClr val="00206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20000"/>
              </a:lnSpc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pl" sz="2200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&lt; 3 centyla </a:t>
            </a:r>
            <a:r>
              <a:rPr lang="pl" sz="22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- </a:t>
            </a:r>
            <a:r>
              <a:rPr lang="pl" sz="2200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niedowaga</a:t>
            </a:r>
            <a:endParaRPr sz="2200" dirty="0">
              <a:solidFill>
                <a:srgbClr val="00206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20000"/>
              </a:lnSpc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pl" sz="2200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3-25 centyla </a:t>
            </a:r>
            <a:r>
              <a:rPr lang="pl" sz="22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- </a:t>
            </a:r>
            <a:r>
              <a:rPr lang="pl" sz="2200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szczupłość</a:t>
            </a:r>
            <a:endParaRPr sz="2200" dirty="0">
              <a:solidFill>
                <a:srgbClr val="00206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20000"/>
              </a:lnSpc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pl" sz="2200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25-90 centyl </a:t>
            </a:r>
            <a:r>
              <a:rPr lang="pl" sz="22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- </a:t>
            </a:r>
            <a:r>
              <a:rPr lang="pl" sz="2200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waga prawidłowa</a:t>
            </a:r>
            <a:endParaRPr sz="2200" dirty="0">
              <a:solidFill>
                <a:srgbClr val="00206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20000"/>
              </a:lnSpc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pl" sz="2200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90-97 centyl </a:t>
            </a:r>
            <a:r>
              <a:rPr lang="pl" sz="22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- </a:t>
            </a:r>
            <a:r>
              <a:rPr lang="pl" sz="2200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nadwaga</a:t>
            </a:r>
            <a:endParaRPr sz="2200" dirty="0">
              <a:solidFill>
                <a:srgbClr val="00206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20000"/>
              </a:lnSpc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pl" sz="2200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&gt;97 centyl </a:t>
            </a:r>
            <a:r>
              <a:rPr lang="pl" sz="22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- otyłość</a:t>
            </a:r>
            <a:endParaRPr sz="2200" dirty="0">
              <a:solidFill>
                <a:srgbClr val="00206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5" name="Picture 2" descr="Otyłość wrogiem płodności - KobietaMag.p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154" y="2495131"/>
            <a:ext cx="2891981" cy="2171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>
            <a:spLocks noGrp="1"/>
          </p:cNvSpPr>
          <p:nvPr>
            <p:ph type="title"/>
          </p:nvPr>
        </p:nvSpPr>
        <p:spPr>
          <a:xfrm>
            <a:off x="308915" y="271648"/>
            <a:ext cx="75057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 smtClean="0">
                <a:solidFill>
                  <a:srgbClr val="002060"/>
                </a:solidFill>
              </a:rPr>
              <a:t>Wskaźnik BMI </a:t>
            </a:r>
            <a:r>
              <a:rPr lang="pl" b="1" dirty="0">
                <a:solidFill>
                  <a:srgbClr val="002060"/>
                </a:solidFill>
              </a:rPr>
              <a:t>a ZDROWIE!</a:t>
            </a:r>
            <a:endParaRPr b="1" dirty="0">
              <a:solidFill>
                <a:srgbClr val="002060"/>
              </a:solidFill>
            </a:endParaRPr>
          </a:p>
        </p:txBody>
      </p:sp>
      <p:sp>
        <p:nvSpPr>
          <p:cNvPr id="216" name="Google Shape;216;p26"/>
          <p:cNvSpPr txBox="1">
            <a:spLocks noGrp="1"/>
          </p:cNvSpPr>
          <p:nvPr>
            <p:ph type="body" idx="1"/>
          </p:nvPr>
        </p:nvSpPr>
        <p:spPr>
          <a:xfrm>
            <a:off x="422652" y="913238"/>
            <a:ext cx="7541100" cy="37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Nie tylko nadwaga, niedowaga jak i otyłość są dla nas bardzo groźne!</a:t>
            </a:r>
            <a:br>
              <a:rPr lang="pl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pl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Ale co za tym idzie te choroby wiążą za sobą wiele innych schorzeń takich jak:</a:t>
            </a:r>
            <a:endParaRPr dirty="0">
              <a:solidFill>
                <a:srgbClr val="00206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pl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cukrzyca ( 1, 2 </a:t>
            </a:r>
            <a:r>
              <a:rPr lang="pl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i </a:t>
            </a:r>
            <a:r>
              <a:rPr lang="pl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3 stopnia</a:t>
            </a:r>
            <a:r>
              <a:rPr lang="pl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),</a:t>
            </a:r>
            <a:endParaRPr dirty="0">
              <a:solidFill>
                <a:srgbClr val="00206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pl-PL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m</a:t>
            </a:r>
            <a:r>
              <a:rPr lang="pl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iażdżyca,</a:t>
            </a:r>
            <a:endParaRPr dirty="0">
              <a:solidFill>
                <a:srgbClr val="00206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pl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udary  </a:t>
            </a:r>
            <a:r>
              <a:rPr lang="pl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mózgu,</a:t>
            </a:r>
            <a:endParaRPr dirty="0">
              <a:solidFill>
                <a:srgbClr val="00206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pl-PL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n</a:t>
            </a:r>
            <a:r>
              <a:rPr lang="pl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owotwory.</a:t>
            </a:r>
            <a:endParaRPr dirty="0">
              <a:solidFill>
                <a:srgbClr val="002060"/>
              </a:solidFill>
              <a:latin typeface="+mj-l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17" name="Google Shape;21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9111" y="3071069"/>
            <a:ext cx="3208749" cy="16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597049" y="457275"/>
            <a:ext cx="7505700" cy="5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 b="1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PRAWIDŁOWA WAGA = NIEMAŁE WYZWANIE</a:t>
            </a:r>
            <a:endParaRPr sz="2200" b="1" dirty="0">
              <a:solidFill>
                <a:srgbClr val="00206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440471" y="1000481"/>
            <a:ext cx="7686900" cy="1282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 dirty="0">
                <a:solidFill>
                  <a:srgbClr val="002060"/>
                </a:solidFill>
                <a:latin typeface="+mj-lt"/>
              </a:rPr>
              <a:t>Łatwa dostępność kalorycznych przekąsek i dań typu </a:t>
            </a:r>
            <a:r>
              <a:rPr lang="pl" sz="2200" i="1" dirty="0">
                <a:solidFill>
                  <a:srgbClr val="002060"/>
                </a:solidFill>
                <a:latin typeface="+mj-lt"/>
              </a:rPr>
              <a:t>fast food , </a:t>
            </a:r>
            <a:r>
              <a:rPr lang="pl" sz="2200" dirty="0">
                <a:solidFill>
                  <a:srgbClr val="002060"/>
                </a:solidFill>
                <a:latin typeface="+mj-lt"/>
              </a:rPr>
              <a:t>utrudnia bowiem zasady zdrowego </a:t>
            </a:r>
            <a:r>
              <a:rPr lang="pl" sz="2200" dirty="0" smtClean="0">
                <a:solidFill>
                  <a:srgbClr val="002060"/>
                </a:solidFill>
                <a:latin typeface="+mj-lt"/>
              </a:rPr>
              <a:t>odżywiania</a:t>
            </a:r>
            <a:r>
              <a:rPr lang="pl" sz="2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pl" sz="2200" dirty="0" smtClean="0">
                <a:solidFill>
                  <a:srgbClr val="002060"/>
                </a:solidFill>
                <a:latin typeface="+mj-lt"/>
                <a:sym typeface="Wingdings" panose="05000000000000000000" pitchFamily="2" charset="2"/>
              </a:rPr>
              <a:t> </a:t>
            </a:r>
            <a:endParaRPr sz="2200" dirty="0">
              <a:solidFill>
                <a:srgbClr val="002060"/>
              </a:solidFill>
              <a:latin typeface="+mj-lt"/>
            </a:endParaRPr>
          </a:p>
          <a:p>
            <a:pPr marL="0" lvl="0" indent="0" algn="ctr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2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24" name="Google Shape;2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3921" y="2221440"/>
            <a:ext cx="4381752" cy="213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8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049" y="2095302"/>
            <a:ext cx="3880302" cy="23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>
            <a:spLocks noGrp="1"/>
          </p:cNvSpPr>
          <p:nvPr>
            <p:ph type="title"/>
          </p:nvPr>
        </p:nvSpPr>
        <p:spPr>
          <a:xfrm>
            <a:off x="367671" y="306875"/>
            <a:ext cx="8072944" cy="976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Zarówno za niska masa ciała, jak i za wysoka są niebezpieczne </a:t>
            </a:r>
            <a:br>
              <a:rPr lang="pl-PL" sz="22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2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dla zdrowia. Ilustruje to poniższy rysunek. </a:t>
            </a:r>
            <a:endParaRPr sz="22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4" name="Picture 2" descr="Oferta specjalna odchudzanie – motywator.t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" y="1314743"/>
            <a:ext cx="6827520" cy="35737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espół metaboliczny u dzieci - Szugarfrik – magazyn dla osób z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289" r="23784" b="4918"/>
          <a:stretch/>
        </p:blipFill>
        <p:spPr bwMode="auto">
          <a:xfrm>
            <a:off x="6897605" y="2200644"/>
            <a:ext cx="2164394" cy="25294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40579" y="378082"/>
            <a:ext cx="8171032" cy="367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2400" b="1" dirty="0" smtClean="0">
                <a:solidFill>
                  <a:srgbClr val="002060"/>
                </a:solidFill>
                <a:latin typeface="+mj-lt"/>
              </a:rPr>
              <a:t>PRAWIDŁOWA, IDEALNA MASA, CZYLI JAKA?</a:t>
            </a:r>
            <a:endParaRPr lang="pl-PL" sz="24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pl-PL" sz="1000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pl-PL" sz="1000" dirty="0" smtClean="0">
                <a:solidFill>
                  <a:srgbClr val="002060"/>
                </a:solidFill>
                <a:latin typeface="+mj-lt"/>
              </a:rPr>
            </a:br>
            <a:r>
              <a:rPr lang="pl-PL" sz="2000" dirty="0" smtClean="0">
                <a:solidFill>
                  <a:srgbClr val="002060"/>
                </a:solidFill>
                <a:latin typeface="+mj-lt"/>
              </a:rPr>
              <a:t>Ile </a:t>
            </a:r>
            <a:r>
              <a:rPr lang="pl-PL" sz="2000" dirty="0">
                <a:solidFill>
                  <a:srgbClr val="002060"/>
                </a:solidFill>
                <a:latin typeface="+mj-lt"/>
              </a:rPr>
              <a:t>powinien ważyć człowiek? Nie ma na to pytanie jednej, </a:t>
            </a:r>
            <a:r>
              <a:rPr lang="pl-PL" sz="2000" dirty="0" smtClean="0">
                <a:solidFill>
                  <a:srgbClr val="002060"/>
                </a:solidFill>
                <a:latin typeface="+mj-lt"/>
              </a:rPr>
              <a:t>gotowej, </a:t>
            </a:r>
            <a:br>
              <a:rPr lang="pl-PL" sz="2000" dirty="0" smtClean="0">
                <a:solidFill>
                  <a:srgbClr val="002060"/>
                </a:solidFill>
                <a:latin typeface="+mj-lt"/>
              </a:rPr>
            </a:br>
            <a:r>
              <a:rPr lang="pl-PL" sz="2000" dirty="0" smtClean="0">
                <a:solidFill>
                  <a:srgbClr val="002060"/>
                </a:solidFill>
                <a:latin typeface="+mj-lt"/>
              </a:rPr>
              <a:t>zawsze dobrej </a:t>
            </a:r>
            <a:r>
              <a:rPr lang="pl-PL" sz="2000" dirty="0">
                <a:solidFill>
                  <a:srgbClr val="002060"/>
                </a:solidFill>
                <a:latin typeface="+mj-lt"/>
              </a:rPr>
              <a:t>odpowiedzi. </a:t>
            </a:r>
            <a:r>
              <a:rPr lang="pl-PL" sz="2000" dirty="0" smtClean="0">
                <a:solidFill>
                  <a:srgbClr val="002060"/>
                </a:solidFill>
                <a:latin typeface="+mj-lt"/>
              </a:rPr>
              <a:t>Sportowcy bowiem chcąc występować </a:t>
            </a:r>
            <a:br>
              <a:rPr lang="pl-PL" sz="2000" dirty="0" smtClean="0">
                <a:solidFill>
                  <a:srgbClr val="002060"/>
                </a:solidFill>
                <a:latin typeface="+mj-lt"/>
              </a:rPr>
            </a:br>
            <a:r>
              <a:rPr lang="pl-PL" sz="2000" dirty="0" smtClean="0">
                <a:solidFill>
                  <a:srgbClr val="002060"/>
                </a:solidFill>
                <a:latin typeface="+mj-lt"/>
              </a:rPr>
              <a:t>w danej konkurencji niejednokrotnie muszą się podporządkować regulaminom, które dokładnie określają ile może wynosić i masa </a:t>
            </a:r>
            <a:br>
              <a:rPr lang="pl-PL" sz="2000" dirty="0" smtClean="0">
                <a:solidFill>
                  <a:srgbClr val="002060"/>
                </a:solidFill>
                <a:latin typeface="+mj-lt"/>
              </a:rPr>
            </a:br>
            <a:r>
              <a:rPr lang="pl-PL" sz="2000" dirty="0" smtClean="0">
                <a:solidFill>
                  <a:srgbClr val="002060"/>
                </a:solidFill>
                <a:latin typeface="+mj-lt"/>
              </a:rPr>
              <a:t>ciała. Dotyczy to np. skoczków narciarskich, bokserów, zapaśników </a:t>
            </a:r>
            <a:br>
              <a:rPr lang="pl-PL" sz="2000" dirty="0" smtClean="0">
                <a:solidFill>
                  <a:srgbClr val="002060"/>
                </a:solidFill>
                <a:latin typeface="+mj-lt"/>
              </a:rPr>
            </a:br>
            <a:r>
              <a:rPr lang="pl-PL" sz="2000" dirty="0" smtClean="0">
                <a:solidFill>
                  <a:srgbClr val="002060"/>
                </a:solidFill>
                <a:latin typeface="+mj-lt"/>
              </a:rPr>
              <a:t>czy zawodników startujących w podnoszeniu ciężarów. Są </a:t>
            </a:r>
            <a:br>
              <a:rPr lang="pl-PL" sz="2000" dirty="0" smtClean="0">
                <a:solidFill>
                  <a:srgbClr val="002060"/>
                </a:solidFill>
                <a:latin typeface="+mj-lt"/>
              </a:rPr>
            </a:br>
            <a:r>
              <a:rPr lang="pl-PL" sz="2000" dirty="0" smtClean="0">
                <a:solidFill>
                  <a:srgbClr val="002060"/>
                </a:solidFill>
                <a:latin typeface="+mj-lt"/>
              </a:rPr>
              <a:t>również takie dyscypliny sportu, w przypadku których masa </a:t>
            </a:r>
            <a:br>
              <a:rPr lang="pl-PL" sz="2000" dirty="0" smtClean="0">
                <a:solidFill>
                  <a:srgbClr val="002060"/>
                </a:solidFill>
                <a:latin typeface="+mj-lt"/>
              </a:rPr>
            </a:br>
            <a:r>
              <a:rPr lang="pl-PL" sz="2000" dirty="0" smtClean="0">
                <a:solidFill>
                  <a:srgbClr val="002060"/>
                </a:solidFill>
                <a:latin typeface="+mj-lt"/>
              </a:rPr>
              <a:t>ciała znacząco wpływa na wynik klasyfikacji, np. lekkoatletyka. </a:t>
            </a:r>
            <a:endParaRPr lang="pl-PL" sz="2000" dirty="0">
              <a:solidFill>
                <a:srgbClr val="00206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4336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braz może zawierać: 3 osob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56" b="5190"/>
          <a:stretch/>
        </p:blipFill>
        <p:spPr bwMode="auto">
          <a:xfrm>
            <a:off x="461473" y="65794"/>
            <a:ext cx="3718560" cy="5011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9 produktów których nie powinno się jeść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225"/>
          <a:stretch/>
        </p:blipFill>
        <p:spPr bwMode="auto">
          <a:xfrm>
            <a:off x="4608997" y="752031"/>
            <a:ext cx="4173665" cy="41146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68;p19"/>
          <p:cNvSpPr txBox="1">
            <a:spLocks noGrp="1"/>
          </p:cNvSpPr>
          <p:nvPr>
            <p:ph type="title"/>
          </p:nvPr>
        </p:nvSpPr>
        <p:spPr>
          <a:xfrm>
            <a:off x="4324572" y="182931"/>
            <a:ext cx="4458090" cy="5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 smtClean="0">
                <a:solidFill>
                  <a:srgbClr val="002060"/>
                </a:solidFill>
                <a:ea typeface="Impact"/>
                <a:cs typeface="Impact"/>
                <a:sym typeface="Impact"/>
              </a:rPr>
              <a:t>Ponadto należy unikać:</a:t>
            </a:r>
            <a:endParaRPr b="1" dirty="0">
              <a:solidFill>
                <a:srgbClr val="002060"/>
              </a:solidFill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1091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a ciekawostki żywieniowe - Zszywka.p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546" b="4731"/>
          <a:stretch/>
        </p:blipFill>
        <p:spPr bwMode="auto">
          <a:xfrm>
            <a:off x="1052418" y="177699"/>
            <a:ext cx="7039165" cy="4788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2341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Żywienie dzieci po 3. roku ży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0" y="2570754"/>
            <a:ext cx="3413760" cy="22738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" name="Google Shape;235;p29"/>
          <p:cNvSpPr txBox="1">
            <a:spLocks noGrp="1"/>
          </p:cNvSpPr>
          <p:nvPr>
            <p:ph type="body" idx="1"/>
          </p:nvPr>
        </p:nvSpPr>
        <p:spPr>
          <a:xfrm>
            <a:off x="196728" y="195300"/>
            <a:ext cx="8709880" cy="42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5100" lvl="0" indent="0" algn="l" rtl="0">
              <a:lnSpc>
                <a:spcPct val="120000"/>
              </a:lnSpc>
              <a:spcAft>
                <a:spcPts val="0"/>
              </a:spcAft>
              <a:buClr>
                <a:srgbClr val="000000"/>
              </a:buClr>
              <a:buSzPts val="1000"/>
              <a:buNone/>
            </a:pPr>
            <a:r>
              <a:rPr lang="pl" sz="3000" b="1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Co można zrobić dla swojego zdrowia?</a:t>
            </a:r>
          </a:p>
          <a:p>
            <a:pPr marL="165100" lvl="0" indent="0" algn="l" rtl="0">
              <a:lnSpc>
                <a:spcPct val="120000"/>
              </a:lnSpc>
              <a:spcAft>
                <a:spcPts val="0"/>
              </a:spcAft>
              <a:buClr>
                <a:srgbClr val="000000"/>
              </a:buClr>
              <a:buSzPts val="1000"/>
              <a:buNone/>
            </a:pPr>
            <a:endParaRPr lang="pl" sz="200" b="1" dirty="0" smtClean="0">
              <a:solidFill>
                <a:srgbClr val="00206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508000" indent="-342900">
              <a:lnSpc>
                <a:spcPct val="12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pl" sz="2000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Jedz </a:t>
            </a:r>
            <a:r>
              <a:rPr lang="pl-PL" sz="2000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w spokoju i powoli </a:t>
            </a:r>
            <a:r>
              <a:rPr lang="pl" sz="2000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5 regularnych posiłków </a:t>
            </a:r>
            <a:r>
              <a:rPr lang="pl" sz="2000" dirty="0" smtClean="0">
                <a:solidFill>
                  <a:srgbClr val="002060"/>
                </a:solidFill>
                <a:ea typeface="Arial"/>
                <a:cs typeface="Arial"/>
                <a:sym typeface="Arial"/>
              </a:rPr>
              <a:t>dziennie.</a:t>
            </a:r>
            <a:endParaRPr lang="pl" sz="2000" dirty="0">
              <a:solidFill>
                <a:srgbClr val="00206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508000" lvl="0" indent="-342900" algn="l" rtl="0">
              <a:lnSpc>
                <a:spcPct val="12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pl" sz="20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Jedz pełnowartościowe produkty. Unikaj przekąsek typu </a:t>
            </a:r>
            <a:r>
              <a:rPr lang="pl" sz="2000" i="1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fast food.</a:t>
            </a:r>
          </a:p>
          <a:p>
            <a:pPr marL="508000" indent="-342900">
              <a:lnSpc>
                <a:spcPct val="12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pl" sz="20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Wybieraj </a:t>
            </a:r>
            <a:r>
              <a:rPr lang="pl" sz="2000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produkty bogate w błonnik. </a:t>
            </a:r>
            <a:endParaRPr lang="pl" sz="2000" dirty="0" smtClean="0">
              <a:solidFill>
                <a:srgbClr val="00206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508000" indent="-342900">
              <a:lnSpc>
                <a:spcPct val="12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pl" sz="20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Unikaj </a:t>
            </a:r>
            <a:r>
              <a:rPr lang="pl" sz="2000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cukru, słodyczy oraz stresu.</a:t>
            </a:r>
          </a:p>
          <a:p>
            <a:pPr marL="508000" indent="-342900">
              <a:lnSpc>
                <a:spcPct val="12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pl" sz="2000" dirty="0" smtClean="0">
                <a:solidFill>
                  <a:srgbClr val="002060"/>
                </a:solidFill>
                <a:ea typeface="Arial"/>
                <a:cs typeface="Arial"/>
                <a:sym typeface="Arial"/>
              </a:rPr>
              <a:t>Wysypiaj </a:t>
            </a:r>
            <a:r>
              <a:rPr lang="pl" sz="2000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się, gdyż niewystarczająca ilość snu powoduje </a:t>
            </a:r>
            <a:r>
              <a:rPr lang="pl" sz="2000" dirty="0" smtClean="0">
                <a:solidFill>
                  <a:srgbClr val="002060"/>
                </a:solidFill>
                <a:ea typeface="Arial"/>
                <a:cs typeface="Arial"/>
                <a:sym typeface="Arial"/>
              </a:rPr>
              <a:t>wytwarzanie mniejszej </a:t>
            </a:r>
            <a:r>
              <a:rPr lang="pl" sz="2000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ilości leptyny - hormonu, który zmniejsza apetyt. </a:t>
            </a:r>
            <a:r>
              <a:rPr lang="pl" sz="2000" dirty="0" smtClean="0">
                <a:solidFill>
                  <a:srgbClr val="002060"/>
                </a:solidFill>
                <a:ea typeface="Arial"/>
                <a:cs typeface="Arial"/>
                <a:sym typeface="Arial"/>
              </a:rPr>
              <a:t/>
            </a:r>
            <a:br>
              <a:rPr lang="pl" sz="2000" dirty="0" smtClean="0">
                <a:solidFill>
                  <a:srgbClr val="002060"/>
                </a:solidFill>
                <a:ea typeface="Arial"/>
                <a:cs typeface="Arial"/>
                <a:sym typeface="Arial"/>
              </a:rPr>
            </a:br>
            <a:r>
              <a:rPr lang="pl" sz="2000" dirty="0" smtClean="0">
                <a:solidFill>
                  <a:srgbClr val="002060"/>
                </a:solidFill>
                <a:ea typeface="Arial"/>
                <a:cs typeface="Arial"/>
                <a:sym typeface="Arial"/>
              </a:rPr>
              <a:t>Niedobór leptyny </a:t>
            </a:r>
            <a:r>
              <a:rPr lang="pl" sz="2000" dirty="0">
                <a:solidFill>
                  <a:srgbClr val="002060"/>
                </a:solidFill>
                <a:ea typeface="Arial"/>
                <a:cs typeface="Arial"/>
                <a:sym typeface="Arial"/>
              </a:rPr>
              <a:t>prowadzi do nadwagi, a nawet otyłości</a:t>
            </a:r>
            <a:r>
              <a:rPr lang="pl" sz="2000" dirty="0" smtClean="0">
                <a:solidFill>
                  <a:srgbClr val="002060"/>
                </a:solidFill>
                <a:ea typeface="Arial"/>
                <a:cs typeface="Arial"/>
                <a:sym typeface="Arial"/>
              </a:rPr>
              <a:t>.</a:t>
            </a:r>
            <a:endParaRPr lang="pl" sz="2000" dirty="0" smtClean="0">
              <a:solidFill>
                <a:srgbClr val="00206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508000" indent="-342900">
              <a:lnSpc>
                <a:spcPct val="12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pl" sz="2000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Pij min. 2 litry wody dziennie.</a:t>
            </a:r>
          </a:p>
          <a:p>
            <a:pPr marL="508000" lvl="0" indent="-342900" algn="l" rtl="0">
              <a:lnSpc>
                <a:spcPct val="12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pl" sz="20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Podejmuj codzienną aktywność fizyczną. </a:t>
            </a:r>
          </a:p>
          <a:p>
            <a:pPr marL="508000" indent="-342900">
              <a:lnSpc>
                <a:spcPct val="12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pl" sz="20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I pamiętaj, że śmiech </a:t>
            </a:r>
            <a:r>
              <a:rPr lang="pl" sz="2000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to zdrowie! </a:t>
            </a:r>
            <a:endParaRPr sz="2200" dirty="0">
              <a:solidFill>
                <a:srgbClr val="002060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>
            <a:spLocks noGrp="1"/>
          </p:cNvSpPr>
          <p:nvPr>
            <p:ph type="title"/>
          </p:nvPr>
        </p:nvSpPr>
        <p:spPr>
          <a:xfrm>
            <a:off x="460225" y="483405"/>
            <a:ext cx="8145390" cy="3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Najcześciej, aby obliczyć prawidłową masę ciała wykorzystuje się </a:t>
            </a:r>
            <a:r>
              <a:rPr lang="pl" sz="2800" b="1" u="sng" dirty="0" smtClean="0">
                <a:solidFill>
                  <a:srgbClr val="002060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wskaźnik </a:t>
            </a:r>
            <a:r>
              <a:rPr lang="pl" sz="2800" b="1" u="sng" dirty="0">
                <a:solidFill>
                  <a:srgbClr val="002060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BMI </a:t>
            </a:r>
            <a:r>
              <a:rPr lang="pl" sz="2800" b="1" u="sng" dirty="0" smtClean="0">
                <a:solidFill>
                  <a:srgbClr val="002060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(ang. </a:t>
            </a:r>
            <a:r>
              <a:rPr lang="pl" sz="2800" b="1" i="1" u="sng" dirty="0">
                <a:solidFill>
                  <a:srgbClr val="002060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Body Mass </a:t>
            </a:r>
            <a:r>
              <a:rPr lang="pl" sz="2800" b="1" i="1" u="sng" dirty="0" smtClean="0">
                <a:solidFill>
                  <a:srgbClr val="002060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Index</a:t>
            </a:r>
            <a:r>
              <a:rPr lang="pl" sz="2800" b="1" u="sng" dirty="0" smtClean="0">
                <a:solidFill>
                  <a:srgbClr val="002060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).</a:t>
            </a:r>
            <a:r>
              <a:rPr lang="pl" sz="2800" dirty="0" smtClean="0">
                <a:solidFill>
                  <a:srgbClr val="002060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 </a:t>
            </a:r>
            <a: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To </a:t>
            </a:r>
            <a:r>
              <a:rPr lang="pl" sz="2200" dirty="0">
                <a:solidFill>
                  <a:srgbClr val="002060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współczynnik, który pozwala obliczyć, czy </a:t>
            </a:r>
            <a: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proporcje naszej </a:t>
            </a:r>
            <a:r>
              <a:rPr lang="pl" sz="2200" dirty="0">
                <a:solidFill>
                  <a:srgbClr val="002060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masy ciała w stosunku </a:t>
            </a:r>
            <a: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/>
            </a:r>
            <a:b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</a:br>
            <a: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do </a:t>
            </a:r>
            <a:r>
              <a:rPr lang="pl" sz="2200" dirty="0">
                <a:solidFill>
                  <a:srgbClr val="002060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wzrostu są właściwe.</a:t>
            </a:r>
            <a:endParaRPr sz="2200" dirty="0">
              <a:solidFill>
                <a:srgbClr val="002060"/>
              </a:solidFill>
              <a:highlight>
                <a:srgbClr val="FFFFFF"/>
              </a:highlight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000" dirty="0">
                <a:solidFill>
                  <a:srgbClr val="002060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/>
            </a:r>
            <a:br>
              <a:rPr lang="pl" sz="1000" dirty="0">
                <a:solidFill>
                  <a:srgbClr val="002060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</a:br>
            <a: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Wskaźnik </a:t>
            </a:r>
            <a:r>
              <a:rPr lang="pl" sz="2200" dirty="0">
                <a:solidFill>
                  <a:srgbClr val="002060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BMI nie mierzy zawartości </a:t>
            </a:r>
            <a: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tkanki tłuszczowej w </a:t>
            </a:r>
            <a:r>
              <a:rPr lang="pl" sz="2200" dirty="0">
                <a:solidFill>
                  <a:srgbClr val="002060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organizmie, </a:t>
            </a:r>
            <a: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ilości wody, masy mieśniowej, jednak dość skutecznie pozwala </a:t>
            </a:r>
            <a:r>
              <a:rPr lang="pl" sz="2200" dirty="0">
                <a:solidFill>
                  <a:srgbClr val="002060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stwierdzić, czy nie grozi </a:t>
            </a:r>
            <a: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nam </a:t>
            </a:r>
            <a:r>
              <a:rPr lang="pl" sz="2200" dirty="0">
                <a:solidFill>
                  <a:srgbClr val="002060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otyłość, </a:t>
            </a:r>
            <a: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nadwaga </a:t>
            </a:r>
            <a:b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</a:br>
            <a: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lub </a:t>
            </a:r>
            <a:r>
              <a:rPr lang="pl" sz="2200" dirty="0">
                <a:solidFill>
                  <a:srgbClr val="002060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niedowaga.</a:t>
            </a:r>
            <a:endParaRPr sz="2200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422" y="3073989"/>
            <a:ext cx="2743200" cy="183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body" idx="1"/>
          </p:nvPr>
        </p:nvSpPr>
        <p:spPr>
          <a:xfrm>
            <a:off x="516576" y="628421"/>
            <a:ext cx="7505700" cy="17302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pl" sz="2200" b="1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Kalkulator </a:t>
            </a:r>
            <a:r>
              <a:rPr lang="pl" sz="2200" b="1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BMI</a:t>
            </a:r>
            <a:r>
              <a:rPr lang="pl" sz="2200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pl" sz="22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został </a:t>
            </a:r>
            <a:r>
              <a:rPr lang="pl" sz="2200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opracowany prawie </a:t>
            </a:r>
            <a:r>
              <a:rPr lang="pl" sz="2200" u="sng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200</a:t>
            </a:r>
            <a:r>
              <a:rPr lang="pl" sz="2200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 lat temu przez belgijskiego statystyka </a:t>
            </a:r>
            <a:r>
              <a:rPr lang="pl" sz="2200" u="sng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Adolfa Queteleta</a:t>
            </a:r>
            <a:r>
              <a:rPr lang="pl" sz="2200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. </a:t>
            </a:r>
            <a:r>
              <a:rPr lang="pl" sz="22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P</a:t>
            </a:r>
            <a:r>
              <a:rPr lang="pl-PL" sz="22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o</a:t>
            </a:r>
            <a:r>
              <a:rPr lang="pl" sz="22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wszechnie zaczęto go stosować w </a:t>
            </a:r>
            <a:r>
              <a:rPr lang="pl" sz="2200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latach </a:t>
            </a:r>
            <a:r>
              <a:rPr lang="pl" sz="2200" u="sng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70-tych XX</a:t>
            </a:r>
            <a:r>
              <a:rPr lang="pl" sz="2200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 wieku. Obecnie posługują się nim liczne organizacje i ośrodki zajmujące się zdrowiem. </a:t>
            </a:r>
            <a:endParaRPr sz="22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40" name="Google Shape;14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5398" y="2869418"/>
            <a:ext cx="3050750" cy="16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ak obliczyć swoje BMI? - KtoMaL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5875" b="14272"/>
          <a:stretch/>
        </p:blipFill>
        <p:spPr bwMode="auto">
          <a:xfrm>
            <a:off x="0" y="-350380"/>
            <a:ext cx="9144000" cy="5493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9053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MI - Pragnienia Kobi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0392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/>
        </p:nvSpPr>
        <p:spPr>
          <a:xfrm>
            <a:off x="440748" y="336842"/>
            <a:ext cx="7139372" cy="175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 b="1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</a:rPr>
              <a:t>A zatem wystarczy </a:t>
            </a:r>
            <a:r>
              <a:rPr lang="pl" sz="2200" b="1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</a:rPr>
              <a:t>podzielić swoją wagę w kilogramach przez wzrost w metrach podniesiony do kwadratu, np.:</a:t>
            </a:r>
            <a:endParaRPr sz="2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527510" y="1213025"/>
            <a:ext cx="7833000" cy="22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l" sz="2200" dirty="0">
                <a:solidFill>
                  <a:srgbClr val="002060"/>
                </a:solidFill>
                <a:latin typeface="+mj-lt"/>
              </a:rPr>
              <a:t>wzrost 165 cm</a:t>
            </a:r>
            <a:endParaRPr sz="2200" dirty="0">
              <a:solidFill>
                <a:srgbClr val="002060"/>
              </a:solidFill>
              <a:latin typeface="+mj-l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l" sz="2200" dirty="0">
                <a:solidFill>
                  <a:srgbClr val="002060"/>
                </a:solidFill>
                <a:latin typeface="+mj-lt"/>
              </a:rPr>
              <a:t>waga 60 kg </a:t>
            </a:r>
            <a:endParaRPr sz="2200" dirty="0">
              <a:solidFill>
                <a:srgbClr val="002060"/>
              </a:solidFill>
              <a:latin typeface="+mj-l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pl" sz="2200" dirty="0">
                <a:solidFill>
                  <a:srgbClr val="002060"/>
                </a:solidFill>
                <a:latin typeface="+mj-lt"/>
              </a:rPr>
              <a:t>wzrost pomnóż 1,65 x 1,65 = 2,7225</a:t>
            </a:r>
            <a:endParaRPr sz="2200" dirty="0">
              <a:solidFill>
                <a:srgbClr val="002060"/>
              </a:solidFill>
              <a:latin typeface="+mj-l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pl" sz="2200" dirty="0">
                <a:solidFill>
                  <a:srgbClr val="002060"/>
                </a:solidFill>
                <a:latin typeface="+mj-lt"/>
              </a:rPr>
              <a:t>wagę 60 kg podziel przez wynik, który otrzymałeś : </a:t>
            </a:r>
            <a:br>
              <a:rPr lang="pl" sz="2200" dirty="0">
                <a:solidFill>
                  <a:srgbClr val="002060"/>
                </a:solidFill>
                <a:latin typeface="+mj-lt"/>
              </a:rPr>
            </a:br>
            <a:r>
              <a:rPr lang="pl" sz="2200" dirty="0">
                <a:solidFill>
                  <a:srgbClr val="002060"/>
                </a:solidFill>
                <a:latin typeface="+mj-lt"/>
              </a:rPr>
              <a:t>60kg / 2,7225 </a:t>
            </a:r>
            <a:endParaRPr sz="2200" dirty="0">
              <a:solidFill>
                <a:srgbClr val="002060"/>
              </a:solidFill>
              <a:latin typeface="+mj-l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pl" sz="2200" dirty="0">
                <a:solidFill>
                  <a:srgbClr val="002060"/>
                </a:solidFill>
                <a:latin typeface="+mj-lt"/>
              </a:rPr>
              <a:t>Tak uzyskasz swoją wartość wskaźnika </a:t>
            </a:r>
            <a:r>
              <a:rPr lang="pl" sz="2200" b="1" dirty="0">
                <a:solidFill>
                  <a:srgbClr val="002060"/>
                </a:solidFill>
                <a:latin typeface="+mj-lt"/>
              </a:rPr>
              <a:t>BMI= 22,03</a:t>
            </a:r>
            <a:endParaRPr sz="2200" b="1" dirty="0">
              <a:solidFill>
                <a:srgbClr val="002060"/>
              </a:solidFill>
              <a:latin typeface="+mj-l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 dirty="0">
                <a:solidFill>
                  <a:srgbClr val="002060"/>
                </a:solidFill>
                <a:latin typeface="+mj-lt"/>
              </a:rPr>
              <a:t> </a:t>
            </a:r>
            <a:br>
              <a:rPr lang="pl" sz="2200" dirty="0">
                <a:solidFill>
                  <a:srgbClr val="002060"/>
                </a:solidFill>
                <a:latin typeface="+mj-lt"/>
              </a:rPr>
            </a:br>
            <a:r>
              <a:rPr lang="pl" sz="2200" b="1" dirty="0">
                <a:solidFill>
                  <a:srgbClr val="002060"/>
                </a:solidFill>
                <a:latin typeface="+mj-lt"/>
              </a:rPr>
              <a:t>Po obliczeniu </a:t>
            </a:r>
            <a:r>
              <a:rPr lang="pl" sz="2200" b="1" u="sng" dirty="0">
                <a:solidFill>
                  <a:srgbClr val="002060"/>
                </a:solidFill>
                <a:latin typeface="+mj-lt"/>
              </a:rPr>
              <a:t>wskaźnika BM</a:t>
            </a:r>
            <a:r>
              <a:rPr lang="pl" sz="2200" b="1" dirty="0">
                <a:solidFill>
                  <a:srgbClr val="002060"/>
                </a:solidFill>
                <a:latin typeface="+mj-lt"/>
              </a:rPr>
              <a:t>I przyporządkowuje się wynik </a:t>
            </a:r>
            <a:r>
              <a:rPr lang="pl" sz="22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pl" sz="2200" b="1" dirty="0" smtClean="0">
                <a:solidFill>
                  <a:srgbClr val="002060"/>
                </a:solidFill>
                <a:latin typeface="+mj-lt"/>
              </a:rPr>
            </a:br>
            <a:r>
              <a:rPr lang="pl" sz="2200" b="1" dirty="0" smtClean="0">
                <a:solidFill>
                  <a:srgbClr val="002060"/>
                </a:solidFill>
                <a:latin typeface="+mj-lt"/>
              </a:rPr>
              <a:t>do </a:t>
            </a:r>
            <a:r>
              <a:rPr lang="pl" sz="2200" b="1" dirty="0">
                <a:solidFill>
                  <a:srgbClr val="002060"/>
                </a:solidFill>
                <a:latin typeface="+mj-lt"/>
              </a:rPr>
              <a:t>odpowiedniego </a:t>
            </a:r>
            <a:r>
              <a:rPr lang="pl" sz="2200" b="1" dirty="0" smtClean="0">
                <a:solidFill>
                  <a:srgbClr val="002060"/>
                </a:solidFill>
                <a:latin typeface="+mj-lt"/>
              </a:rPr>
              <a:t>przedziału.</a:t>
            </a:r>
            <a:endParaRPr sz="2200" b="1" dirty="0">
              <a:solidFill>
                <a:srgbClr val="002060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title"/>
          </p:nvPr>
        </p:nvSpPr>
        <p:spPr>
          <a:xfrm>
            <a:off x="298950" y="0"/>
            <a:ext cx="7505700" cy="352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sz="3500" b="1" dirty="0" smtClean="0">
                <a:solidFill>
                  <a:srgbClr val="002060"/>
                </a:solidFill>
                <a:ea typeface="Arial"/>
                <a:cs typeface="Arial"/>
                <a:sym typeface="Arial"/>
              </a:rPr>
              <a:t>Co oznacza uzyskany wynik?</a:t>
            </a:r>
            <a:r>
              <a:rPr lang="pl" sz="2200" b="1" dirty="0" smtClean="0">
                <a:solidFill>
                  <a:srgbClr val="002060"/>
                </a:solidFill>
                <a:ea typeface="Arial"/>
                <a:cs typeface="Arial"/>
                <a:sym typeface="Arial"/>
              </a:rPr>
              <a:t/>
            </a:r>
            <a:br>
              <a:rPr lang="pl" sz="2200" b="1" dirty="0" smtClean="0">
                <a:solidFill>
                  <a:srgbClr val="002060"/>
                </a:solidFill>
                <a:ea typeface="Arial"/>
                <a:cs typeface="Arial"/>
                <a:sym typeface="Arial"/>
              </a:rPr>
            </a:br>
            <a:r>
              <a:rPr lang="pl" sz="2200" b="1" dirty="0" smtClean="0">
                <a:solidFill>
                  <a:srgbClr val="002060"/>
                </a:solidFill>
                <a:ea typeface="Arial"/>
                <a:cs typeface="Arial"/>
                <a:sym typeface="Arial"/>
              </a:rPr>
              <a:t>Klasyfikacja trzystopniowa:</a:t>
            </a:r>
            <a:endParaRPr sz="2200" b="1" dirty="0" smtClean="0">
              <a:solidFill>
                <a:srgbClr val="002060"/>
              </a:solidFill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2200" b="1" dirty="0">
              <a:solidFill>
                <a:srgbClr val="00206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7"/>
          <p:cNvSpPr txBox="1">
            <a:spLocks noGrp="1"/>
          </p:cNvSpPr>
          <p:nvPr>
            <p:ph type="body" idx="1"/>
          </p:nvPr>
        </p:nvSpPr>
        <p:spPr>
          <a:xfrm>
            <a:off x="3382317" y="703948"/>
            <a:ext cx="4308327" cy="1464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1925" marR="508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050"/>
              <a:buNone/>
            </a:pPr>
            <a:r>
              <a:rPr lang="pl" sz="20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&lt; </a:t>
            </a:r>
            <a:r>
              <a:rPr lang="pl" sz="20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18,5  </a:t>
            </a:r>
            <a:r>
              <a:rPr lang="pl" sz="20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niedowaga</a:t>
            </a:r>
            <a:r>
              <a:rPr lang="pl" sz="20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/>
            </a:r>
            <a:br>
              <a:rPr lang="pl" sz="20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</a:br>
            <a:r>
              <a:rPr lang="pl" sz="20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18,5-24,99 </a:t>
            </a:r>
            <a:r>
              <a:rPr lang="pl" sz="20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waga </a:t>
            </a:r>
            <a:r>
              <a:rPr lang="pl" sz="20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prawidłowa</a:t>
            </a:r>
            <a:endParaRPr sz="2000" dirty="0">
              <a:solidFill>
                <a:srgbClr val="002060"/>
              </a:solidFill>
              <a:highlight>
                <a:srgbClr val="FFFFFF"/>
              </a:highlight>
              <a:latin typeface="+mj-lt"/>
              <a:ea typeface="Arial"/>
              <a:cs typeface="Arial"/>
              <a:sym typeface="Arial"/>
            </a:endParaRPr>
          </a:p>
          <a:p>
            <a:pPr marL="161925" marR="508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050"/>
              <a:buNone/>
            </a:pPr>
            <a:r>
              <a:rPr lang="pl" sz="20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≥ </a:t>
            </a:r>
            <a:r>
              <a:rPr lang="pl" sz="20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25,0 nadwaga</a:t>
            </a:r>
            <a:endParaRPr sz="2000" dirty="0">
              <a:solidFill>
                <a:srgbClr val="002060"/>
              </a:solidFill>
              <a:highlight>
                <a:srgbClr val="FFFFFF"/>
              </a:highlight>
              <a:latin typeface="+mj-lt"/>
              <a:ea typeface="Arial"/>
              <a:cs typeface="Arial"/>
              <a:sym typeface="Arial"/>
            </a:endParaRPr>
          </a:p>
          <a:p>
            <a:pPr marL="50800" marR="50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002060"/>
              </a:solidFill>
              <a:highlight>
                <a:srgbClr val="FFFFFF"/>
              </a:highlight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Google Shape;155;p17"/>
          <p:cNvSpPr txBox="1"/>
          <p:nvPr/>
        </p:nvSpPr>
        <p:spPr>
          <a:xfrm>
            <a:off x="3692286" y="2040362"/>
            <a:ext cx="3912900" cy="3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1925" marR="508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050"/>
            </a:pPr>
            <a:r>
              <a:rPr lang="pl" sz="20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</a:rPr>
              <a:t>&lt; </a:t>
            </a:r>
            <a:r>
              <a:rPr lang="pl" sz="20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</a:rPr>
              <a:t>16,0 </a:t>
            </a:r>
            <a:r>
              <a:rPr lang="pl" sz="20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</a:rPr>
              <a:t>wygłodzenie</a:t>
            </a:r>
            <a:r>
              <a:rPr lang="pl" sz="20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</a:rPr>
              <a:t/>
            </a:r>
            <a:br>
              <a:rPr lang="pl" sz="20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</a:rPr>
            </a:br>
            <a:r>
              <a:rPr lang="pl" sz="20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</a:rPr>
              <a:t>16,0–16,99 wychudzenie</a:t>
            </a:r>
            <a:endParaRPr sz="2000" dirty="0">
              <a:solidFill>
                <a:srgbClr val="002060"/>
              </a:solidFill>
              <a:highlight>
                <a:srgbClr val="FFFFFF"/>
              </a:highlight>
              <a:latin typeface="+mj-lt"/>
            </a:endParaRPr>
          </a:p>
          <a:p>
            <a:pPr marL="161925" marR="508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050"/>
            </a:pPr>
            <a:r>
              <a:rPr lang="pl" sz="20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</a:rPr>
              <a:t>17,0–18,49 </a:t>
            </a:r>
            <a:r>
              <a:rPr lang="pl" sz="20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</a:rPr>
              <a:t>niedowaga</a:t>
            </a:r>
            <a:endParaRPr sz="2000" dirty="0">
              <a:solidFill>
                <a:srgbClr val="002060"/>
              </a:solidFill>
              <a:highlight>
                <a:srgbClr val="FFFFFF"/>
              </a:highlight>
              <a:latin typeface="+mj-lt"/>
            </a:endParaRPr>
          </a:p>
          <a:p>
            <a:pPr marL="161925" marR="508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050"/>
            </a:pPr>
            <a:r>
              <a:rPr lang="pl" sz="20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</a:rPr>
              <a:t>18,5–24,99 waga </a:t>
            </a:r>
            <a:r>
              <a:rPr lang="pl" sz="20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</a:rPr>
              <a:t>prawidłowa</a:t>
            </a:r>
            <a:endParaRPr sz="2000" dirty="0">
              <a:solidFill>
                <a:srgbClr val="002060"/>
              </a:solidFill>
              <a:highlight>
                <a:srgbClr val="FFFFFF"/>
              </a:highlight>
              <a:latin typeface="+mj-lt"/>
            </a:endParaRPr>
          </a:p>
          <a:p>
            <a:pPr marL="161925" marR="508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050"/>
            </a:pPr>
            <a:r>
              <a:rPr lang="pl" sz="20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</a:rPr>
              <a:t>25,0–29,99 </a:t>
            </a:r>
            <a:r>
              <a:rPr lang="pl" sz="20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</a:rPr>
              <a:t>nadwaga</a:t>
            </a:r>
            <a:endParaRPr sz="2000" dirty="0">
              <a:solidFill>
                <a:srgbClr val="002060"/>
              </a:solidFill>
              <a:highlight>
                <a:srgbClr val="FFFFFF"/>
              </a:highlight>
              <a:latin typeface="+mj-lt"/>
            </a:endParaRPr>
          </a:p>
          <a:p>
            <a:pPr marL="161925" marR="508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050"/>
            </a:pPr>
            <a:r>
              <a:rPr lang="pl" sz="20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</a:rPr>
              <a:t>30,0–34,99 I stopień </a:t>
            </a:r>
            <a:r>
              <a:rPr lang="pl" sz="20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</a:rPr>
              <a:t>otyłości</a:t>
            </a:r>
            <a:endParaRPr sz="2000" dirty="0">
              <a:solidFill>
                <a:srgbClr val="002060"/>
              </a:solidFill>
              <a:highlight>
                <a:srgbClr val="FFFFFF"/>
              </a:highlight>
              <a:latin typeface="+mj-lt"/>
            </a:endParaRPr>
          </a:p>
          <a:p>
            <a:pPr marL="161925" marR="508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050"/>
            </a:pPr>
            <a:r>
              <a:rPr lang="pl" sz="20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</a:rPr>
              <a:t>35,0–39,99 II stopień otyłości</a:t>
            </a:r>
            <a:endParaRPr sz="2000" dirty="0">
              <a:solidFill>
                <a:srgbClr val="002060"/>
              </a:solidFill>
              <a:highlight>
                <a:srgbClr val="FFFFFF"/>
              </a:highlight>
              <a:latin typeface="+mj-lt"/>
            </a:endParaRPr>
          </a:p>
          <a:p>
            <a:pPr marL="161925" marR="508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050"/>
            </a:pPr>
            <a:r>
              <a:rPr lang="pl" sz="20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</a:rPr>
              <a:t>≥ </a:t>
            </a:r>
            <a:r>
              <a:rPr lang="pl" sz="20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</a:rPr>
              <a:t>40,0 III stopień otyłości</a:t>
            </a:r>
            <a:endParaRPr sz="2000" dirty="0">
              <a:solidFill>
                <a:srgbClr val="002060"/>
              </a:solidFill>
              <a:highlight>
                <a:srgbClr val="FFFFFF"/>
              </a:highlight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98950" y="2054795"/>
            <a:ext cx="36471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" sz="2200" b="1" dirty="0">
                <a:solidFill>
                  <a:srgbClr val="002060"/>
                </a:solidFill>
                <a:latin typeface="+mj-lt"/>
              </a:rPr>
              <a:t>Klasyfikacja </a:t>
            </a:r>
            <a:r>
              <a:rPr lang="pl" sz="2200" b="1" dirty="0" smtClean="0">
                <a:solidFill>
                  <a:srgbClr val="002060"/>
                </a:solidFill>
                <a:latin typeface="+mj-lt"/>
              </a:rPr>
              <a:t>ośmiostopniowa</a:t>
            </a:r>
            <a:r>
              <a:rPr lang="pl" sz="2200" b="1" dirty="0">
                <a:solidFill>
                  <a:srgbClr val="002060"/>
                </a:solidFill>
                <a:latin typeface="+mj-lt"/>
              </a:rPr>
              <a:t>:</a:t>
            </a:r>
            <a:endParaRPr lang="pl-PL" sz="22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3" name="Picture 2" descr="Obesidad y Sobrepeso | Galeno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13" y="2945462"/>
            <a:ext cx="272034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>
            <a:spLocks noGrp="1"/>
          </p:cNvSpPr>
          <p:nvPr>
            <p:ph type="body" idx="1"/>
          </p:nvPr>
        </p:nvSpPr>
        <p:spPr>
          <a:xfrm>
            <a:off x="326345" y="296462"/>
            <a:ext cx="8606640" cy="32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Do </a:t>
            </a:r>
            <a:r>
              <a:rPr lang="pl" sz="22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najczęstszych przyczyn nadwagi należy zbyt wysoka kaloryczność </a:t>
            </a:r>
            <a: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/>
            </a:r>
            <a:b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</a:br>
            <a: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diety w stosunku do zużywanej energii na skutek niewystarczającej codziennej aktywności </a:t>
            </a:r>
            <a:r>
              <a:rPr lang="pl" sz="22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fizycznej</a:t>
            </a:r>
            <a:r>
              <a:rPr lang="pl" sz="2200" dirty="0" smtClean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. </a:t>
            </a:r>
            <a:r>
              <a:rPr lang="pl-PL" sz="2200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zdarza się, że wzrost masy ciała </a:t>
            </a:r>
            <a:r>
              <a:rPr lang="pl-PL" sz="22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/>
            </a:r>
            <a:br>
              <a:rPr lang="pl-PL" sz="22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pl-PL" sz="22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może </a:t>
            </a:r>
            <a:r>
              <a:rPr lang="pl-PL" sz="2200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wynikać z zatrzymania wody w </a:t>
            </a:r>
            <a:r>
              <a:rPr lang="pl-PL" sz="22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organizmie. Z </a:t>
            </a:r>
            <a:r>
              <a:rPr lang="pl-PL" sz="2200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otyłością i nadwagą </a:t>
            </a:r>
            <a:r>
              <a:rPr lang="pl-PL" sz="2200" dirty="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wiąże </a:t>
            </a:r>
            <a:r>
              <a:rPr lang="pl-PL" sz="2200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się także ryzyko choroby zwyrodnienia układu kostno-stawowego.</a:t>
            </a:r>
          </a:p>
          <a:p>
            <a:pPr marL="0" indent="0">
              <a:lnSpc>
                <a:spcPct val="110000"/>
              </a:lnSpc>
              <a:spcBef>
                <a:spcPts val="1600"/>
              </a:spcBef>
              <a:buNone/>
            </a:pPr>
            <a:r>
              <a:rPr lang="pl-PL" sz="23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Otyłość klasyfikowana jest już jako choroba i jest podstawą </a:t>
            </a:r>
            <a:br>
              <a:rPr lang="pl-PL" sz="23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</a:br>
            <a:r>
              <a:rPr lang="pl-PL" sz="2300" dirty="0">
                <a:solidFill>
                  <a:srgbClr val="002060"/>
                </a:solidFill>
                <a:highlight>
                  <a:srgbClr val="FFFFFF"/>
                </a:highlight>
                <a:latin typeface="+mj-lt"/>
                <a:ea typeface="Arial"/>
                <a:cs typeface="Arial"/>
                <a:sym typeface="Arial"/>
              </a:rPr>
              <a:t>do wielu innych schorzeń. </a:t>
            </a:r>
          </a:p>
          <a:p>
            <a:pPr marL="0" lvl="0" indent="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300" b="1" dirty="0" smtClean="0">
                <a:solidFill>
                  <a:srgbClr val="002060"/>
                </a:solidFill>
                <a:latin typeface="+mj-lt"/>
              </a:rPr>
              <a:t>OTYŁOŚĆ gdy BMI </a:t>
            </a:r>
            <a:r>
              <a:rPr lang="pl" sz="2300" b="1" dirty="0">
                <a:solidFill>
                  <a:srgbClr val="002060"/>
                </a:solidFill>
                <a:latin typeface="+mj-lt"/>
              </a:rPr>
              <a:t>= 30 i </a:t>
            </a:r>
            <a:r>
              <a:rPr lang="pl" sz="2300" b="1" dirty="0" smtClean="0">
                <a:solidFill>
                  <a:srgbClr val="002060"/>
                </a:solidFill>
                <a:latin typeface="+mj-lt"/>
              </a:rPr>
              <a:t>więcej</a:t>
            </a:r>
            <a:endParaRPr sz="23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63" name="Google Shape;16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772" y="3369602"/>
            <a:ext cx="2494574" cy="160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usiness design slide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479</Words>
  <Application>Microsoft Office PowerPoint</Application>
  <PresentationFormat>Pokaz na ekranie (16:9)</PresentationFormat>
  <Paragraphs>64</Paragraphs>
  <Slides>22</Slides>
  <Notes>22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9" baseType="lpstr">
      <vt:lpstr>Arial</vt:lpstr>
      <vt:lpstr>Calibri</vt:lpstr>
      <vt:lpstr>Tahoma</vt:lpstr>
      <vt:lpstr>Times New Roman</vt:lpstr>
      <vt:lpstr>Wingdings</vt:lpstr>
      <vt:lpstr>Impact</vt:lpstr>
      <vt:lpstr>Business design slide</vt:lpstr>
      <vt:lpstr>Właściwa masa ciała</vt:lpstr>
      <vt:lpstr>Slajd 2</vt:lpstr>
      <vt:lpstr>Najcześciej, aby obliczyć prawidłową masę ciała wykorzystuje się wskaźnik BMI (ang. Body Mass Index). To współczynnik, który pozwala obliczyć, czy proporcje naszej masy ciała w stosunku  do wzrostu są właściwe.  Wskaźnik BMI nie mierzy zawartości tkanki tłuszczowej w organizmie, ilości wody, masy mieśniowej, jednak dość skutecznie pozwala stwierdzić, czy nie grozi nam otyłość, nadwaga  lub niedowaga.</vt:lpstr>
      <vt:lpstr>Slajd 4</vt:lpstr>
      <vt:lpstr>Slajd 5</vt:lpstr>
      <vt:lpstr>Slajd 6</vt:lpstr>
      <vt:lpstr>Slajd 7</vt:lpstr>
      <vt:lpstr>Co oznacza uzyskany wynik? Klasyfikacja trzystopniowa: </vt:lpstr>
      <vt:lpstr>Slajd 9</vt:lpstr>
      <vt:lpstr>Slajd 10</vt:lpstr>
      <vt:lpstr>Slajd 11</vt:lpstr>
      <vt:lpstr>Slajd 12</vt:lpstr>
      <vt:lpstr>Slajd 13</vt:lpstr>
      <vt:lpstr>Slajd 14</vt:lpstr>
      <vt:lpstr>Siatki centylowe dla chłopców i dziewcząt</vt:lpstr>
      <vt:lpstr>Slajd 16</vt:lpstr>
      <vt:lpstr>Wskaźnik BMI a ZDROWIE!</vt:lpstr>
      <vt:lpstr>PRAWIDŁOWA WAGA = NIEMAŁE WYZWANIE</vt:lpstr>
      <vt:lpstr>Zarówno za niska masa ciała, jak i za wysoka są niebezpieczne  dla zdrowia. Ilustruje to poniższy rysunek. </vt:lpstr>
      <vt:lpstr>Ponadto należy unikać:</vt:lpstr>
      <vt:lpstr>Slajd 21</vt:lpstr>
      <vt:lpstr>Slajd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Damian</cp:lastModifiedBy>
  <cp:revision>40</cp:revision>
  <dcterms:modified xsi:type="dcterms:W3CDTF">2020-04-08T11:58:28Z</dcterms:modified>
</cp:coreProperties>
</file>